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4A7A61E-AF99-41D8-BCBA-F2AD76A6735C}">
          <p14:sldIdLst>
            <p14:sldId id="256"/>
            <p14:sldId id="257"/>
            <p14:sldId id="258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CF-4533-9A89-2E1701F30E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CF-4533-9A89-2E1701F30ED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0C5C2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CF-4533-9A89-2E1701F30ED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12013680"/>
        <c:axId val="212017600"/>
      </c:barChart>
      <c:catAx>
        <c:axId val="212013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1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12017600"/>
        <c:crosses val="autoZero"/>
        <c:auto val="1"/>
        <c:lblAlgn val="ctr"/>
        <c:lblOffset val="100"/>
        <c:noMultiLvlLbl val="0"/>
      </c:catAx>
      <c:valAx>
        <c:axId val="212017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01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571472" y="357172"/>
            <a:ext cx="5857894" cy="2357448"/>
          </a:xfrm>
          <a:prstGeom prst="rect">
            <a:avLst/>
          </a:prstGeom>
        </p:spPr>
        <p:txBody>
          <a:bodyPr/>
          <a:lstStyle>
            <a:lvl1pPr marL="88900" indent="-88900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2925" indent="-85725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87425" indent="-73025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20825" indent="-88900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85950" indent="-88900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 Образец текста</a:t>
            </a:r>
          </a:p>
          <a:p>
            <a:pPr lvl="1"/>
            <a:r>
              <a:rPr lang="ru-RU" dirty="0" smtClean="0"/>
              <a:t> Второй уровень</a:t>
            </a:r>
          </a:p>
          <a:p>
            <a:pPr lvl="2"/>
            <a:r>
              <a:rPr lang="ru-RU" dirty="0" smtClean="0"/>
              <a:t> Третий уровень</a:t>
            </a:r>
          </a:p>
          <a:p>
            <a:pPr lvl="3"/>
            <a:r>
              <a:rPr lang="ru-RU" dirty="0" smtClean="0"/>
              <a:t> Четвертый уровень</a:t>
            </a:r>
          </a:p>
          <a:p>
            <a:pPr lvl="4"/>
            <a:r>
              <a:rPr lang="ru-RU" dirty="0" smtClean="0"/>
              <a:t> 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71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51520" y="376238"/>
            <a:ext cx="8229600" cy="770391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79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6429372"/>
            <a:ext cx="9144000" cy="428628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0" y="0"/>
            <a:ext cx="9144000" cy="2142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215338" y="6553987"/>
            <a:ext cx="857256" cy="1428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www.nstu.ru</a:t>
            </a:r>
            <a:endParaRPr lang="ru-R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553987"/>
            <a:ext cx="465132" cy="18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2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6858016" cy="428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57158" y="285728"/>
            <a:ext cx="5386398" cy="1487088"/>
          </a:xfrm>
          <a:prstGeom prst="rect">
            <a:avLst/>
          </a:prstGeom>
        </p:spPr>
        <p:txBody>
          <a:bodyPr vert="horz" lIns="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НАЗВАНИЕ ВАШЕЙ ПРЕЗЕНТАЦИИ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58016" y="-24"/>
            <a:ext cx="2286016" cy="685802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pic>
        <p:nvPicPr>
          <p:cNvPr id="23" name="Picture 2" descr="C:\Users\PACKAR~1\AppData\Local\Temp\Rar$DRa0.303\Бел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127" y="451263"/>
            <a:ext cx="1539715" cy="620283"/>
          </a:xfrm>
          <a:prstGeom prst="rect">
            <a:avLst/>
          </a:prstGeom>
          <a:noFill/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7186658" y="5099785"/>
            <a:ext cx="1571636" cy="1418500"/>
          </a:xfrm>
          <a:prstGeom prst="rect">
            <a:avLst/>
          </a:prstGeom>
        </p:spPr>
        <p:txBody>
          <a:bodyPr vert="horz" lIns="0" tIns="45720" rIns="91440" bIns="45720" rtlCol="0">
            <a:normAutofit fontScale="6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Новосибирский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государственный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т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ехнический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Университет НЭТИ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solidFill>
                <a:schemeClr val="bg1"/>
              </a:solidFill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n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stu.ru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4093909"/>
            <a:ext cx="450059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Фамилия</a:t>
            </a:r>
            <a:endParaRPr lang="en-US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Имя Отчество</a:t>
            </a:r>
          </a:p>
          <a:p>
            <a:endParaRPr lang="ru-RU" sz="2000" i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endParaRPr lang="ru-RU" sz="2000" i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к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урс, группа, факультет, должность</a:t>
            </a:r>
            <a:endParaRPr lang="ru-RU" sz="2000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6429396"/>
            <a:ext cx="6858016" cy="428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8016" y="2060848"/>
            <a:ext cx="21374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зеленое поле</a:t>
            </a:r>
          </a:p>
          <a:p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ожно установить</a:t>
            </a:r>
          </a:p>
          <a:p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ематическую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картинку</a:t>
            </a:r>
          </a:p>
        </p:txBody>
      </p:sp>
    </p:spTree>
    <p:extLst>
      <p:ext uri="{BB962C8B-B14F-4D97-AF65-F5344CB8AC3E}">
        <p14:creationId xmlns:p14="http://schemas.microsoft.com/office/powerpoint/2010/main" val="1241188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</a:rPr>
              <a:t>НАЗВАНИЕ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ВАШЕЙ</a:t>
            </a:r>
            <a:r>
              <a:rPr lang="ru-RU" sz="800" dirty="0" smtClean="0">
                <a:latin typeface="Arial" panose="020B0604020202020204" pitchFamily="34" charset="0"/>
              </a:rPr>
              <a:t> ПРЕЗЕНТАЦИИ</a:t>
            </a:r>
            <a:endParaRPr lang="ru-RU" sz="800" dirty="0"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59582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9695" y="2283718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9695" y="3507854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ГУМАНИТАРНЫЕ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97458"/>
            <a:ext cx="6726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НАБОР ПО НАПРАВЛЕНИЯМ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2915816" y="1059582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2952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915816" y="2283718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508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2915816" y="3507854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807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508104" y="105958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3058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510967" y="230005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606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5508104" y="354052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881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15816" y="1043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228371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38353" y="350785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29026" y="1043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29026" y="2283718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1563" y="350785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235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57175"/>
            <a:ext cx="8429684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ЗАГОЛОВОК СЛАЙДА </a:t>
            </a:r>
            <a:r>
              <a:rPr lang="ru-RU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(кегль не менее 2</a:t>
            </a:r>
            <a:r>
              <a:rPr lang="en-US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8</a:t>
            </a:r>
            <a:r>
              <a:rPr lang="ru-RU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, жирный, верхний регистр)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1142990"/>
            <a:ext cx="8072494" cy="2714644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Текст слайда (кегль не менее 1</a:t>
            </a:r>
            <a:r>
              <a:rPr lang="en-US" sz="14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4</a:t>
            </a:r>
            <a:r>
              <a:rPr lang="ru-RU" sz="14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915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668" y="1111929"/>
            <a:ext cx="1055097" cy="120032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Пункт 1</a:t>
            </a:r>
            <a:r>
              <a:rPr lang="en-US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;</a:t>
            </a:r>
          </a:p>
          <a:p>
            <a:pPr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Пункт 2</a:t>
            </a:r>
            <a:r>
              <a:rPr lang="en-US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;</a:t>
            </a:r>
          </a:p>
          <a:p>
            <a:pPr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Пункт 3</a:t>
            </a:r>
            <a:r>
              <a:rPr lang="en-US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.</a:t>
            </a:r>
          </a:p>
          <a:p>
            <a:pPr indent="85725">
              <a:buBlip>
                <a:blip r:embed="rId2"/>
              </a:buBlip>
            </a:pPr>
            <a:endParaRPr lang="en-US" dirty="0" smtClean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7112" y="1111929"/>
            <a:ext cx="2758832" cy="203132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ГЛАВНЫЙ ПУНКТ</a:t>
            </a:r>
            <a:r>
              <a:rPr lang="en-US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:</a:t>
            </a:r>
          </a:p>
          <a:p>
            <a:pPr lvl="1"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Подпункт 1</a:t>
            </a:r>
          </a:p>
          <a:p>
            <a:pPr lvl="1"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Подпункт 1</a:t>
            </a:r>
            <a:endParaRPr lang="en-US" dirty="0" smtClean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  <a:p>
            <a:pPr lvl="2"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Подпункт 2</a:t>
            </a:r>
          </a:p>
          <a:p>
            <a:pPr lvl="2"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Подпункт 2</a:t>
            </a:r>
          </a:p>
          <a:p>
            <a:pPr lvl="3" indent="85725">
              <a:buBlip>
                <a:blip r:embed="rId2"/>
              </a:buBlip>
            </a:pPr>
            <a:r>
              <a:rPr lang="ru-RU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Подпункт 3</a:t>
            </a:r>
            <a:endParaRPr lang="en-US" dirty="0" smtClean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  <a:p>
            <a:pPr indent="85725">
              <a:buBlip>
                <a:blip r:embed="rId2"/>
              </a:buBlip>
            </a:pPr>
            <a:endParaRPr lang="en-US" dirty="0" smtClean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57175"/>
            <a:ext cx="8429684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ЗАГОЛОВОК СЛАЙДА </a:t>
            </a:r>
            <a:r>
              <a:rPr lang="ru-RU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(кегль не менее 2</a:t>
            </a:r>
            <a:r>
              <a:rPr lang="en-US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8</a:t>
            </a:r>
            <a:r>
              <a:rPr lang="ru-RU" sz="12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, жирный, верхний регистр)</a:t>
            </a:r>
          </a:p>
        </p:txBody>
      </p:sp>
    </p:spTree>
    <p:extLst>
      <p:ext uri="{BB962C8B-B14F-4D97-AF65-F5344CB8AC3E}">
        <p14:creationId xmlns:p14="http://schemas.microsoft.com/office/powerpoint/2010/main" val="4157404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91076"/>
              </p:ext>
            </p:extLst>
          </p:nvPr>
        </p:nvGraphicFramePr>
        <p:xfrm>
          <a:off x="357158" y="428610"/>
          <a:ext cx="8429686" cy="3714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28628"/>
                <a:gridCol w="1285884"/>
                <a:gridCol w="1357322"/>
                <a:gridCol w="1357322"/>
                <a:gridCol w="1357322"/>
                <a:gridCol w="1214446"/>
                <a:gridCol w="1428762"/>
              </a:tblGrid>
              <a:tr h="464347">
                <a:tc gridSpan="7">
                  <a:txBody>
                    <a:bodyPr/>
                    <a:lstStyle/>
                    <a:p>
                      <a:pPr>
                        <a:tabLst>
                          <a:tab pos="1790700" algn="l"/>
                        </a:tabLst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ТАБЛИЦЫ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C5C2C"/>
                    </a:solidFill>
                  </a:tcPr>
                </a:tc>
              </a:tr>
              <a:tr h="464347"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015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51520" y="413792"/>
            <a:ext cx="3322712" cy="710952"/>
          </a:xfrm>
        </p:spPr>
        <p:txBody>
          <a:bodyPr/>
          <a:lstStyle/>
          <a:p>
            <a:pPr algn="l"/>
            <a:r>
              <a:rPr lang="ru-RU" sz="3600" dirty="0" smtClean="0"/>
              <a:t>ГРАФИК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63386724"/>
              </p:ext>
            </p:extLst>
          </p:nvPr>
        </p:nvGraphicFramePr>
        <p:xfrm>
          <a:off x="407691" y="2204864"/>
          <a:ext cx="846331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1124744"/>
            <a:ext cx="29907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редакции числовых значений и наименований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правая кнопка мыши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значению – изменить данные – выдает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 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таблицу –</a:t>
            </a:r>
          </a:p>
          <a:p>
            <a:r>
              <a:rPr lang="ru-RU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зменяем, добавляем.</a:t>
            </a:r>
            <a:endParaRPr lang="ru-RU" sz="1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33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824" y="1570638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71"/>
          <p:cNvSpPr txBox="1">
            <a:spLocks noChangeArrowheads="1"/>
          </p:cNvSpPr>
          <p:nvPr/>
        </p:nvSpPr>
        <p:spPr bwMode="auto">
          <a:xfrm>
            <a:off x="981704" y="1858670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1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Straight Arrow Connector 72"/>
          <p:cNvCxnSpPr/>
          <p:nvPr/>
        </p:nvCxnSpPr>
        <p:spPr bwMode="auto">
          <a:xfrm>
            <a:off x="981704" y="2160063"/>
            <a:ext cx="1790096" cy="319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6" name="Straight Arrow Connector 75"/>
          <p:cNvCxnSpPr/>
          <p:nvPr/>
        </p:nvCxnSpPr>
        <p:spPr bwMode="auto">
          <a:xfrm flipH="1">
            <a:off x="6208833" y="3508470"/>
            <a:ext cx="1819551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7" name="Straight Arrow Connector 73"/>
          <p:cNvCxnSpPr/>
          <p:nvPr/>
        </p:nvCxnSpPr>
        <p:spPr bwMode="auto">
          <a:xfrm flipH="1">
            <a:off x="6084168" y="2166447"/>
            <a:ext cx="1944216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8" name="Straight Arrow Connector 79"/>
          <p:cNvCxnSpPr/>
          <p:nvPr/>
        </p:nvCxnSpPr>
        <p:spPr bwMode="auto">
          <a:xfrm flipH="1">
            <a:off x="6208833" y="4883006"/>
            <a:ext cx="1819551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971600" y="3165369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2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971600" y="4575229"/>
            <a:ext cx="1800201" cy="307777"/>
            <a:chOff x="1187624" y="1686263"/>
            <a:chExt cx="1990493" cy="307777"/>
          </a:xfrm>
        </p:grpSpPr>
        <p:sp>
          <p:nvSpPr>
            <p:cNvPr id="11" name="TextBox 71"/>
            <p:cNvSpPr txBox="1">
              <a:spLocks noChangeArrowheads="1"/>
            </p:cNvSpPr>
            <p:nvPr/>
          </p:nvSpPr>
          <p:spPr bwMode="auto">
            <a:xfrm>
              <a:off x="1187624" y="1686263"/>
              <a:ext cx="15920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Текст 3</a:t>
              </a:r>
            </a:p>
          </p:txBody>
        </p:sp>
        <p:cxnSp>
          <p:nvCxnSpPr>
            <p:cNvPr id="12" name="Straight Arrow Connector 72"/>
            <p:cNvCxnSpPr/>
            <p:nvPr/>
          </p:nvCxnSpPr>
          <p:spPr bwMode="auto">
            <a:xfrm>
              <a:off x="1187624" y="1994040"/>
              <a:ext cx="1990493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9B9B9B"/>
              </a:solidFill>
              <a:prstDash val="solid"/>
              <a:round/>
              <a:headEnd type="none" w="med" len="med"/>
              <a:tailEnd type="oval"/>
            </a:ln>
            <a:effectLst>
              <a:outerShdw blurRad="12700" dist="12700" dir="5400000" algn="t" rotWithShape="0">
                <a:schemeClr val="tx1">
                  <a:alpha val="50000"/>
                </a:schemeClr>
              </a:outerShdw>
            </a:effectLst>
          </p:spPr>
        </p:cxnSp>
      </p:grpSp>
      <p:sp>
        <p:nvSpPr>
          <p:cNvPr id="13" name="TextBox 71"/>
          <p:cNvSpPr txBox="1">
            <a:spLocks noChangeArrowheads="1"/>
          </p:cNvSpPr>
          <p:nvPr/>
        </p:nvSpPr>
        <p:spPr bwMode="auto">
          <a:xfrm>
            <a:off x="6508339" y="1852286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4</a:t>
            </a:r>
          </a:p>
        </p:txBody>
      </p:sp>
      <p:sp>
        <p:nvSpPr>
          <p:cNvPr id="14" name="TextBox 71"/>
          <p:cNvSpPr txBox="1">
            <a:spLocks noChangeArrowheads="1"/>
          </p:cNvSpPr>
          <p:nvPr/>
        </p:nvSpPr>
        <p:spPr bwMode="auto">
          <a:xfrm>
            <a:off x="6588224" y="3200693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5</a:t>
            </a:r>
          </a:p>
        </p:txBody>
      </p:sp>
      <p:sp>
        <p:nvSpPr>
          <p:cNvPr id="15" name="TextBox 71"/>
          <p:cNvSpPr txBox="1">
            <a:spLocks noChangeArrowheads="1"/>
          </p:cNvSpPr>
          <p:nvPr/>
        </p:nvSpPr>
        <p:spPr bwMode="auto">
          <a:xfrm>
            <a:off x="6515155" y="4519845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6</a:t>
            </a:r>
          </a:p>
        </p:txBody>
      </p:sp>
      <p:cxnSp>
        <p:nvCxnSpPr>
          <p:cNvPr id="16" name="Straight Arrow Connector 72"/>
          <p:cNvCxnSpPr/>
          <p:nvPr/>
        </p:nvCxnSpPr>
        <p:spPr bwMode="auto">
          <a:xfrm>
            <a:off x="987102" y="3508470"/>
            <a:ext cx="1784698" cy="638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sp>
        <p:nvSpPr>
          <p:cNvPr id="17" name="Прямоугольник 16"/>
          <p:cNvSpPr/>
          <p:nvPr/>
        </p:nvSpPr>
        <p:spPr>
          <a:xfrm>
            <a:off x="2978747" y="2924944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78747" y="4306942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4008" y="1570638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4008" y="2924944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4008" y="4306942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71"/>
          <p:cNvSpPr txBox="1">
            <a:spLocks noChangeArrowheads="1"/>
          </p:cNvSpPr>
          <p:nvPr/>
        </p:nvSpPr>
        <p:spPr bwMode="auto">
          <a:xfrm>
            <a:off x="3190261" y="1935614"/>
            <a:ext cx="1592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Картинка,</a:t>
            </a:r>
          </a:p>
          <a:p>
            <a:pPr eaLnBrk="1" hangingPunct="1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ч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исло </a:t>
            </a:r>
            <a:r>
              <a:rPr lang="ru-RU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и.т.д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251520" y="413792"/>
            <a:ext cx="3322712" cy="710952"/>
          </a:xfrm>
        </p:spPr>
        <p:txBody>
          <a:bodyPr/>
          <a:lstStyle/>
          <a:p>
            <a:pPr algn="l"/>
            <a:r>
              <a:rPr lang="ru-RU" sz="3600" dirty="0" smtClean="0"/>
              <a:t>ГРАФИК</a:t>
            </a:r>
            <a:endParaRPr lang="ru-RU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632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3"/>
          <a:stretch/>
        </p:blipFill>
        <p:spPr bwMode="auto">
          <a:xfrm>
            <a:off x="375941" y="1888823"/>
            <a:ext cx="1379897" cy="7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659758"/>
              </p:ext>
            </p:extLst>
          </p:nvPr>
        </p:nvGraphicFramePr>
        <p:xfrm>
          <a:off x="4507804" y="3861048"/>
          <a:ext cx="4384676" cy="22419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55738">
                  <a:extLst>
                    <a:ext uri="{9D8B030D-6E8A-4147-A177-3AD203B41FA5}">
                      <a16:colId xmlns:a16="http://schemas.microsoft.com/office/drawing/2014/main" xmlns="" val="2330513441"/>
                    </a:ext>
                  </a:extLst>
                </a:gridCol>
                <a:gridCol w="1414469">
                  <a:extLst>
                    <a:ext uri="{9D8B030D-6E8A-4147-A177-3AD203B41FA5}">
                      <a16:colId xmlns:a16="http://schemas.microsoft.com/office/drawing/2014/main" xmlns="" val="3457173109"/>
                    </a:ext>
                  </a:extLst>
                </a:gridCol>
                <a:gridCol w="1414469">
                  <a:extLst>
                    <a:ext uri="{9D8B030D-6E8A-4147-A177-3AD203B41FA5}">
                      <a16:colId xmlns:a16="http://schemas.microsoft.com/office/drawing/2014/main" xmlns="" val="300081960"/>
                    </a:ext>
                  </a:extLst>
                </a:gridCol>
              </a:tblGrid>
              <a:tr h="917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Webometrics</a:t>
                      </a: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полугодие 20__ года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полугодие 20__ года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1901151"/>
                  </a:ext>
                </a:extLst>
              </a:tr>
              <a:tr h="66240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Среди 25 000 вузов мира</a:t>
                      </a:r>
                      <a:endParaRPr lang="ru-RU" sz="140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2 666</a:t>
                      </a:r>
                      <a:endParaRPr lang="ru-RU" sz="1800" b="0" dirty="0" smtClean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b="0" baseline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 126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0427495"/>
                  </a:ext>
                </a:extLst>
              </a:tr>
              <a:tr h="66240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Среди 1 300 вузов России</a:t>
                      </a:r>
                      <a:endParaRPr lang="ru-RU" sz="140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26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22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817533"/>
                  </a:ext>
                </a:extLst>
              </a:tr>
            </a:tbl>
          </a:graphicData>
        </a:graphic>
      </p:graphicFrame>
      <p:grpSp>
        <p:nvGrpSpPr>
          <p:cNvPr id="6" name="Группа 7"/>
          <p:cNvGrpSpPr>
            <a:grpSpLocks/>
          </p:cNvGrpSpPr>
          <p:nvPr/>
        </p:nvGrpSpPr>
        <p:grpSpPr bwMode="auto">
          <a:xfrm>
            <a:off x="1176682" y="3068958"/>
            <a:ext cx="679620" cy="664333"/>
            <a:chOff x="2728026" y="68"/>
            <a:chExt cx="1310632" cy="1506473"/>
          </a:xfrm>
          <a:solidFill>
            <a:srgbClr val="960E0E"/>
          </a:solidFill>
        </p:grpSpPr>
        <p:sp>
          <p:nvSpPr>
            <p:cNvPr id="7" name="Шестиугольник 12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Шестиугольник 4"/>
            <p:cNvSpPr txBox="1"/>
            <p:nvPr/>
          </p:nvSpPr>
          <p:spPr>
            <a:xfrm>
              <a:off x="2740438" y="68"/>
              <a:ext cx="1298220" cy="150647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28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Группа 9"/>
          <p:cNvGrpSpPr>
            <a:grpSpLocks/>
          </p:cNvGrpSpPr>
          <p:nvPr/>
        </p:nvGrpSpPr>
        <p:grpSpPr bwMode="auto">
          <a:xfrm>
            <a:off x="375941" y="3068960"/>
            <a:ext cx="688271" cy="655228"/>
            <a:chOff x="1312545" y="71"/>
            <a:chExt cx="1310630" cy="1506471"/>
          </a:xfrm>
          <a:solidFill>
            <a:srgbClr val="0C5C2C"/>
          </a:solidFill>
        </p:grpSpPr>
        <p:sp>
          <p:nvSpPr>
            <p:cNvPr id="10" name="Шестиугольник 15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Шестиугольник 8"/>
            <p:cNvSpPr txBox="1"/>
            <p:nvPr/>
          </p:nvSpPr>
          <p:spPr>
            <a:xfrm>
              <a:off x="1517479" y="235258"/>
              <a:ext cx="900761" cy="103609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351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400</a:t>
              </a:r>
              <a:endParaRPr lang="ru-RU" sz="12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Группа 7"/>
          <p:cNvGrpSpPr>
            <a:grpSpLocks/>
          </p:cNvGrpSpPr>
          <p:nvPr/>
        </p:nvGrpSpPr>
        <p:grpSpPr bwMode="auto">
          <a:xfrm>
            <a:off x="5312685" y="3068957"/>
            <a:ext cx="689240" cy="642499"/>
            <a:chOff x="2728026" y="70"/>
            <a:chExt cx="1310630" cy="1506471"/>
          </a:xfrm>
          <a:solidFill>
            <a:srgbClr val="960E0E"/>
          </a:solidFill>
        </p:grpSpPr>
        <p:sp>
          <p:nvSpPr>
            <p:cNvPr id="13" name="Шестиугольник 18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Шестиугольник 4"/>
            <p:cNvSpPr txBox="1"/>
            <p:nvPr/>
          </p:nvSpPr>
          <p:spPr>
            <a:xfrm>
              <a:off x="2728026" y="70"/>
              <a:ext cx="1310630" cy="150646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28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  <a:endPara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Группа 9"/>
          <p:cNvGrpSpPr>
            <a:grpSpLocks/>
          </p:cNvGrpSpPr>
          <p:nvPr/>
        </p:nvGrpSpPr>
        <p:grpSpPr bwMode="auto">
          <a:xfrm>
            <a:off x="4520597" y="3068958"/>
            <a:ext cx="654062" cy="642500"/>
            <a:chOff x="1312545" y="71"/>
            <a:chExt cx="1310630" cy="1506471"/>
          </a:xfrm>
          <a:solidFill>
            <a:srgbClr val="0C5C2C"/>
          </a:solidFill>
        </p:grpSpPr>
        <p:sp>
          <p:nvSpPr>
            <p:cNvPr id="16" name="Шестиугольник 21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Шестиугольник 8"/>
            <p:cNvSpPr txBox="1"/>
            <p:nvPr/>
          </p:nvSpPr>
          <p:spPr>
            <a:xfrm>
              <a:off x="1517479" y="235258"/>
              <a:ext cx="900761" cy="103609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401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450</a:t>
              </a:r>
              <a:endPara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295116"/>
              </p:ext>
            </p:extLst>
          </p:nvPr>
        </p:nvGraphicFramePr>
        <p:xfrm>
          <a:off x="377761" y="3861048"/>
          <a:ext cx="3710788" cy="220977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16634">
                  <a:extLst>
                    <a:ext uri="{9D8B030D-6E8A-4147-A177-3AD203B41FA5}">
                      <a16:colId xmlns:a16="http://schemas.microsoft.com/office/drawing/2014/main" xmlns="" val="2330513441"/>
                    </a:ext>
                  </a:extLst>
                </a:gridCol>
                <a:gridCol w="1197077">
                  <a:extLst>
                    <a:ext uri="{9D8B030D-6E8A-4147-A177-3AD203B41FA5}">
                      <a16:colId xmlns:a16="http://schemas.microsoft.com/office/drawing/2014/main" xmlns="" val="3457173109"/>
                    </a:ext>
                  </a:extLst>
                </a:gridCol>
                <a:gridCol w="1197077">
                  <a:extLst>
                    <a:ext uri="{9D8B030D-6E8A-4147-A177-3AD203B41FA5}">
                      <a16:colId xmlns:a16="http://schemas.microsoft.com/office/drawing/2014/main" xmlns="" val="300081960"/>
                    </a:ext>
                  </a:extLst>
                </a:gridCol>
              </a:tblGrid>
              <a:tr h="90019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SCImago</a:t>
                      </a: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Institutions</a:t>
                      </a: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Rankings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рейтинг научно-исследовательских организаций мира, подготовленный исследовательской группой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Scimago</a:t>
                      </a:r>
                      <a:endParaRPr lang="ru-RU" sz="12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51" marR="91451" marT="45724" marB="45724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51" marR="91451" marT="45724" marB="45724"/>
                </a:tc>
                <a:extLst>
                  <a:ext uri="{0D108BD9-81ED-4DB2-BD59-A6C34878D82A}">
                    <a16:rowId xmlns:a16="http://schemas.microsoft.com/office/drawing/2014/main" xmlns="" val="1101901151"/>
                  </a:ext>
                </a:extLst>
              </a:tr>
              <a:tr h="6294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Позиция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НГТУ НЭТИ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вузов, включенных в рейтинг</a:t>
                      </a: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российских вузов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0427495"/>
                  </a:ext>
                </a:extLst>
              </a:tr>
              <a:tr h="6506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663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5147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817533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886858" y="2983962"/>
            <a:ext cx="246515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ИНЖЕНЕРИЯ 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ЭЛЕКТРОТЕХНИЧЕСКАЯ 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ЭЛЕКТРОННАЯ</a:t>
            </a:r>
            <a:endParaRPr lang="ru-RU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Группа 8"/>
          <p:cNvGrpSpPr>
            <a:grpSpLocks/>
          </p:cNvGrpSpPr>
          <p:nvPr/>
        </p:nvGrpSpPr>
        <p:grpSpPr bwMode="auto">
          <a:xfrm>
            <a:off x="295035" y="1248392"/>
            <a:ext cx="3700901" cy="1134767"/>
            <a:chOff x="1063859" y="-577059"/>
            <a:chExt cx="10906831" cy="1782306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078426" y="301365"/>
              <a:ext cx="1681222" cy="9038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TextBox 21"/>
            <p:cNvSpPr txBox="1"/>
            <p:nvPr/>
          </p:nvSpPr>
          <p:spPr>
            <a:xfrm>
              <a:off x="1063859" y="-577059"/>
              <a:ext cx="10906831" cy="1104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45720" rIns="45720" spcCol="1270" anchor="ctr"/>
            <a:lstStyle/>
            <a:p>
              <a:pPr defTabSz="5334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800" b="1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ОБЩИЙ РЕЙТИНГ</a:t>
              </a:r>
              <a:endParaRPr lang="ru-RU" sz="28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Группа 7"/>
          <p:cNvGrpSpPr>
            <a:grpSpLocks/>
          </p:cNvGrpSpPr>
          <p:nvPr/>
        </p:nvGrpSpPr>
        <p:grpSpPr bwMode="auto">
          <a:xfrm>
            <a:off x="2727225" y="1883715"/>
            <a:ext cx="760248" cy="725452"/>
            <a:chOff x="2728026" y="70"/>
            <a:chExt cx="1310630" cy="1506471"/>
          </a:xfrm>
          <a:solidFill>
            <a:srgbClr val="960E0E"/>
          </a:solidFill>
        </p:grpSpPr>
        <p:sp>
          <p:nvSpPr>
            <p:cNvPr id="24" name="Шестиугольник 18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Шестиугольник 4"/>
            <p:cNvSpPr txBox="1"/>
            <p:nvPr/>
          </p:nvSpPr>
          <p:spPr>
            <a:xfrm>
              <a:off x="2728026" y="15932"/>
              <a:ext cx="1310630" cy="148432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ru-RU" sz="20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Группа 9"/>
          <p:cNvGrpSpPr>
            <a:grpSpLocks/>
          </p:cNvGrpSpPr>
          <p:nvPr/>
        </p:nvGrpSpPr>
        <p:grpSpPr bwMode="auto">
          <a:xfrm>
            <a:off x="1881030" y="1883714"/>
            <a:ext cx="742347" cy="724292"/>
            <a:chOff x="1312546" y="-6148"/>
            <a:chExt cx="1310630" cy="1512689"/>
          </a:xfrm>
          <a:solidFill>
            <a:srgbClr val="0C5C2C"/>
          </a:solidFill>
        </p:grpSpPr>
        <p:sp>
          <p:nvSpPr>
            <p:cNvPr id="27" name="Шестиугольник 21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Шестиугольник 8"/>
            <p:cNvSpPr txBox="1"/>
            <p:nvPr/>
          </p:nvSpPr>
          <p:spPr>
            <a:xfrm>
              <a:off x="1312546" y="-6148"/>
              <a:ext cx="1310628" cy="1512689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801</a:t>
              </a:r>
              <a:endParaRPr lang="en-US" sz="12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1000</a:t>
              </a:r>
              <a:endParaRPr lang="ru-RU" sz="12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 bwMode="auto">
          <a:xfrm>
            <a:off x="2091420" y="2061424"/>
            <a:ext cx="1449771" cy="57548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TextBox 29"/>
          <p:cNvSpPr txBox="1"/>
          <p:nvPr/>
        </p:nvSpPr>
        <p:spPr>
          <a:xfrm>
            <a:off x="6104772" y="2983962"/>
            <a:ext cx="246515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ФИЗИКА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АСТРОНОМИЯ</a:t>
            </a:r>
            <a:endParaRPr lang="ru-RU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520" y="332656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233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90" y="5135388"/>
            <a:ext cx="2099926" cy="77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Картинки по запросу рейтинг th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733" y="2339876"/>
            <a:ext cx="1571358" cy="9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29" y="2486090"/>
            <a:ext cx="1591792" cy="455940"/>
          </a:xfrm>
          <a:prstGeom prst="rect">
            <a:avLst/>
          </a:prstGeom>
        </p:spPr>
      </p:pic>
      <p:pic>
        <p:nvPicPr>
          <p:cNvPr id="7" name="Picture 6" descr="Картинки по запросу QS University Rankings: EECA 201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0" b="27126"/>
          <a:stretch/>
        </p:blipFill>
        <p:spPr bwMode="auto">
          <a:xfrm>
            <a:off x="2589365" y="2471092"/>
            <a:ext cx="1740953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64863" y="5192419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351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lang="ru-RU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8879" y="5183572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401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</a:t>
            </a:r>
            <a:endParaRPr lang="ru-RU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09214" y="5183572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801</a:t>
            </a:r>
            <a:endParaRPr lang="en-US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00967" y="5189950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35071" y="5183572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2428" y="3308095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35406" y="5191462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7129" y="3308095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107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5200" y="2996340"/>
            <a:ext cx="1974137" cy="28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4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РЕЙТИНГ</a:t>
            </a:r>
            <a:endParaRPr lang="ru-RU" sz="1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75154" y="4544347"/>
            <a:ext cx="24651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ИНЖЕНЕРИЯ</a:t>
            </a:r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 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ЭЛЕКТРОТЕХНИЧЕСКАЯ 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ЭЛЕКТРОННАЯ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5748" y="4722990"/>
            <a:ext cx="24651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ФИЗИКА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АСТРОНОМИЯ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26083" y="4705589"/>
            <a:ext cx="1993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ОБЩИЙ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РЕЙТИНГ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3303785"/>
            <a:ext cx="1656184" cy="718577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81-100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16498" y="3308095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14420" y="3308095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935" y="2996339"/>
            <a:ext cx="2202919" cy="28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4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</a:t>
            </a:r>
            <a:r>
              <a:rPr lang="ru-RU" sz="14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</a:t>
            </a:r>
            <a:endParaRPr lang="ru-RU" sz="1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36788" y="4415308"/>
            <a:ext cx="8628604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27354" y="4631332"/>
            <a:ext cx="2447800" cy="34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ПРЕДМЕТАМ</a:t>
            </a:r>
            <a:endParaRPr lang="ru-RU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520" y="332656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0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7"/>
          <p:cNvSpPr txBox="1">
            <a:spLocks/>
          </p:cNvSpPr>
          <p:nvPr/>
        </p:nvSpPr>
        <p:spPr>
          <a:xfrm>
            <a:off x="4488825" y="396659"/>
            <a:ext cx="3035300" cy="99869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НГТУ</a:t>
            </a:r>
            <a:r>
              <a:rPr lang="en-US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НЭТИ</a:t>
            </a:r>
          </a:p>
          <a:p>
            <a:pPr algn="l"/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БД РИНЦ </a:t>
            </a:r>
            <a: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20___ году</a:t>
            </a:r>
            <a:endParaRPr lang="ru-RU" altLang="ru-RU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2468196"/>
            <a:ext cx="1375684" cy="1327690"/>
          </a:xfrm>
          <a:prstGeom prst="rect">
            <a:avLst/>
          </a:prstGeom>
          <a:solidFill>
            <a:srgbClr val="920000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3171</a:t>
            </a:r>
            <a:endParaRPr lang="ru-RU" sz="32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433" y="2468196"/>
            <a:ext cx="1375684" cy="1327690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4622</a:t>
            </a:r>
            <a:endParaRPr lang="ru-RU" sz="32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508" y="2057378"/>
            <a:ext cx="1524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SCOPUS</a:t>
            </a: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9356" y="2045228"/>
            <a:ext cx="124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88433" y="1779662"/>
            <a:ext cx="3110979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72000" y="1779662"/>
            <a:ext cx="3110979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611266" y="2468196"/>
            <a:ext cx="1328886" cy="823634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2600</a:t>
            </a:r>
            <a:endParaRPr lang="ru-RU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4545" y="2182674"/>
            <a:ext cx="103688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АВТОРЫ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94042" y="2460726"/>
            <a:ext cx="2067812" cy="2000468"/>
          </a:xfrm>
          <a:prstGeom prst="rect">
            <a:avLst/>
          </a:prstGeom>
          <a:solidFill>
            <a:srgbClr val="920000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94</a:t>
            </a:r>
            <a:endParaRPr lang="ru-RU" sz="5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7489" y="2141443"/>
            <a:ext cx="2079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ИНДЕКС ХИРША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11266" y="3637560"/>
            <a:ext cx="1328886" cy="823634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37849</a:t>
            </a:r>
            <a:endParaRPr lang="ru-RU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4545" y="3334802"/>
            <a:ext cx="154682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ПУБЛИКАЦИИ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Заголовок 7"/>
          <p:cNvSpPr txBox="1">
            <a:spLocks/>
          </p:cNvSpPr>
          <p:nvPr/>
        </p:nvSpPr>
        <p:spPr bwMode="auto">
          <a:xfrm>
            <a:off x="272033" y="267494"/>
            <a:ext cx="3669169" cy="1341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>
              <a:spcBef>
                <a:spcPct val="20000"/>
              </a:spcBef>
              <a:buClr>
                <a:srgbClr val="990033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8000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990033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b="1" dirty="0" smtClean="0">
                <a:ea typeface="Calibri" panose="020F0502020204030204" pitchFamily="34" charset="0"/>
                <a:cs typeface="Arial" panose="020B0604020202020204" pitchFamily="34" charset="0"/>
              </a:rPr>
              <a:t>ПУБЛИКАЦИИ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b="1" dirty="0" smtClean="0">
                <a:ea typeface="Calibri" panose="020F0502020204030204" pitchFamily="34" charset="0"/>
                <a:cs typeface="Arial" panose="020B0604020202020204" pitchFamily="34" charset="0"/>
              </a:rPr>
              <a:t>АВТОРОВ НГТУ НЭТИ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b="1" dirty="0" smtClean="0">
                <a:ea typeface="Calibri" panose="020F0502020204030204" pitchFamily="34" charset="0"/>
                <a:cs typeface="Arial" panose="020B0604020202020204" pitchFamily="34" charset="0"/>
              </a:rPr>
              <a:t>в 20___ </a:t>
            </a:r>
            <a:r>
              <a:rPr lang="ru-RU" altLang="ru-RU" sz="1800" b="1" dirty="0">
                <a:ea typeface="Calibri" panose="020F0502020204030204" pitchFamily="34" charset="0"/>
                <a:cs typeface="Arial" panose="020B0604020202020204" pitchFamily="34" charset="0"/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560051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327</Words>
  <Application>Microsoft Office PowerPoint</Application>
  <PresentationFormat>Экран (4:3)</PresentationFormat>
  <Paragraphs>159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Stem Bold</vt:lpstr>
      <vt:lpstr>Stem Text</vt:lpstr>
      <vt:lpstr>Stem Text Bold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ГРАФИК</vt:lpstr>
      <vt:lpstr>ГРАФИК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2019-09-27T08:04:54Z</dcterms:created>
  <dcterms:modified xsi:type="dcterms:W3CDTF">2019-09-27T08:23:38Z</dcterms:modified>
</cp:coreProperties>
</file>